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4"/>
  </p:notesMasterIdLst>
  <p:sldIdLst>
    <p:sldId id="271" r:id="rId5"/>
    <p:sldId id="256" r:id="rId6"/>
    <p:sldId id="264" r:id="rId7"/>
    <p:sldId id="265" r:id="rId8"/>
    <p:sldId id="266" r:id="rId9"/>
    <p:sldId id="267" r:id="rId10"/>
    <p:sldId id="268" r:id="rId11"/>
    <p:sldId id="269" r:id="rId12"/>
    <p:sldId id="272" r:id="rId13"/>
  </p:sldIdLst>
  <p:sldSz cx="9144000" cy="6858000" type="screen4x3"/>
  <p:notesSz cx="6858000" cy="9144000"/>
  <p:embeddedFontLst>
    <p:embeddedFont>
      <p:font typeface="Bloody" pitchFamily="2" charset="0"/>
      <p:regular r:id="rId15"/>
    </p:embeddedFont>
    <p:embeddedFont>
      <p:font typeface="Berlin Sans FB Demi" panose="020E0802020502020306" pitchFamily="34" charset="0"/>
      <p:bold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MS PGothic" panose="020B0600070205080204" pitchFamily="34" charset="-128"/>
      <p:regular r:id="rId21"/>
    </p:embeddedFont>
    <p:embeddedFont>
      <p:font typeface="Berlin Sans FB" panose="020E0602020502020306" pitchFamily="34" charset="0"/>
      <p:regular r:id="rId22"/>
      <p:bold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C8414-AE19-4980-A9CD-4F59244760B8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B52D-9754-4F4C-92B4-1C53396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52D-9754-4F4C-92B4-1C53396E4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52D-9754-4F4C-92B4-1C53396E4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4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52D-9754-4F4C-92B4-1C53396E48F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52D-9754-4F4C-92B4-1C53396E48F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52D-9754-4F4C-92B4-1C53396E48F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52D-9754-4F4C-92B4-1C53396E4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5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471F5-91CD-4A0D-BF4F-145F2D88F1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01E8-C6EC-4C47-897C-7116734690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7830-3436-45A7-9683-1E56527A38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7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5F8F-C675-4951-9134-73B5093B17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0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F293-CB90-4125-ADAB-D615CE1639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D3F2-DDCA-470A-8802-C8E7B3DDA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2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E320-C6EA-4EEF-BE3E-D5B212207C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7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D5E4B-4C6A-4957-98AE-1A5E83C41F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12E0-9018-4C64-AE6F-F7CDB0CEBB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17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D758-CA4D-4CC6-906C-B30FD751D0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AE6F-2E0F-4C32-8CBA-4469E19709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88010-8051-4B25-A2C9-62111FFD3A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9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75C14-C8C2-4D79-A90C-EB04B54AE7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0610F6-4F3A-47E2-A1C5-650A017BBA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127" name="Picture 3" descr="The Sacrificed Lamb_std_c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2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6E818-2E73-40CA-8F55-9543E47D031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54" name="Picture 130" descr="paid in full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35255-F39D-450D-B598-CC2FFEB33C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9" descr="The Sacrificed Lamb_std_t_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9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934200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2247007" y="3352800"/>
            <a:ext cx="6859786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kern="0" spc="3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ody" pitchFamily="2" charset="0"/>
              </a:rPr>
              <a:t>(53:6-8)</a:t>
            </a:r>
            <a:endParaRPr lang="en-US" kern="0" spc="3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oo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87492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/>
              <a:t>All we like sheep have gone astray; We have turned, every one, to his own way; And the LORD has </a:t>
            </a:r>
            <a:r>
              <a:rPr lang="en-US" sz="3600" dirty="0" smtClean="0"/>
              <a:t>laid on </a:t>
            </a:r>
            <a:r>
              <a:rPr lang="en-US" sz="3600" dirty="0"/>
              <a:t>Him the iniquity of us </a:t>
            </a:r>
            <a:r>
              <a:rPr lang="en-US" sz="3600" dirty="0" smtClean="0"/>
              <a:t>all” (Is. 53:6)</a:t>
            </a:r>
            <a:endParaRPr lang="en-US" sz="3200" dirty="0"/>
          </a:p>
          <a:p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544692" cy="11731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Transfer Of Our Sins?</a:t>
            </a:r>
            <a:endParaRPr lang="en-US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71800" y="3886200"/>
            <a:ext cx="4572000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5456670"/>
            <a:ext cx="7010401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Translated “intercession” (53:12)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See also Jeremiah 15:11; 36:25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463842" y="3461084"/>
            <a:ext cx="1356493" cy="457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3900" y="4191000"/>
            <a:ext cx="71045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rgbClr val="FFFF00"/>
                </a:solidFill>
              </a:rPr>
              <a:t>??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8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087492" cy="2971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/>
              <a:t>All we like sheep have gone astray; We have turned, every one, to his own way; And the LORD has laid on Him the iniquity of us </a:t>
            </a:r>
            <a:r>
              <a:rPr lang="en-US" sz="3600" dirty="0" smtClean="0"/>
              <a:t>all” (Is. 53:6)</a:t>
            </a:r>
            <a:endParaRPr lang="en-US" sz="3200" dirty="0"/>
          </a:p>
          <a:p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544692" cy="11731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Transfer Of Our Sins?</a:t>
            </a:r>
            <a:endParaRPr lang="en-US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2907" y="3461084"/>
            <a:ext cx="1356493" cy="457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80" y="45720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l-GR" sz="2400" dirty="0" smtClean="0"/>
              <a:t>παντες </a:t>
            </a:r>
            <a:r>
              <a:rPr lang="el-GR" sz="2400" dirty="0"/>
              <a:t>ως προβατα επλανηθημεν ανθρωπος τη οδω αυτου επλανηθη και κυριος </a:t>
            </a:r>
            <a:r>
              <a:rPr lang="el-GR" sz="3200" dirty="0" smtClean="0">
                <a:solidFill>
                  <a:srgbClr val="FFFF00"/>
                </a:solidFill>
              </a:rPr>
              <a:t>παρεδωκεν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[3860]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l-GR" sz="2400" dirty="0"/>
              <a:t>αυτον ταις αμαρτιαις </a:t>
            </a:r>
            <a:r>
              <a:rPr lang="el-GR" sz="2400" dirty="0" smtClean="0"/>
              <a:t>ημων</a:t>
            </a:r>
            <a:r>
              <a:rPr lang="en-US" sz="2400" dirty="0" smtClean="0"/>
              <a:t>” </a:t>
            </a:r>
            <a:br>
              <a:rPr lang="en-US" sz="2400" dirty="0" smtClean="0"/>
            </a:br>
            <a:r>
              <a:rPr lang="en-US" sz="2000" dirty="0" smtClean="0"/>
              <a:t>(LXX Morphologically Parsed and Keyed to Strong’s)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6170069"/>
            <a:ext cx="7162800" cy="535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Luke 24:20 | Rom. 4:25; 8:32 | Eph.  5:2, 25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463842" y="3461084"/>
            <a:ext cx="1356493" cy="457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914400" y="228600"/>
            <a:ext cx="3276600" cy="1524000"/>
          </a:xfrm>
          <a:prstGeom prst="noSmoking">
            <a:avLst>
              <a:gd name="adj" fmla="val 113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04046E-6 L 0.44913 0.217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08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even\AppData\Local\Microsoft\Windows\Temporary Internet Files\Content.IE5\87A4QYQI\old_paper_scroll_background_by_anneRackham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4816" y="-451184"/>
            <a:ext cx="5486400" cy="913196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1858962"/>
          </a:xfrm>
        </p:spPr>
        <p:txBody>
          <a:bodyPr>
            <a:prstTxWarp prst="textPlain">
              <a:avLst/>
            </a:prstTxWarp>
            <a:norm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CC33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LAMB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CC33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CC33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CC33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406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“He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was oppressed and He was afflicted, Yet He opened not His mouth; He was led as a lamb to the slaughter, And as a sheep before its 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shearers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is silent, So He opened not His mouth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4294" y="5715000"/>
            <a:ext cx="2448106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8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Isaiah 53:7</a:t>
            </a:r>
            <a:endParaRPr lang="en-US" sz="28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4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DK5SYS68\lion-lam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20100"/>
            <a:ext cx="2590800" cy="2437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667000"/>
            <a:ext cx="5486400" cy="3209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"Do not weep. Behold, the Lion of the tribe of Judah, the Root of David, has prevailed to open the scroll and to loose its seven </a:t>
            </a: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seals" (Rev. </a:t>
            </a: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5:5</a:t>
            </a: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)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5638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29997" dir="5400000" sy="-100000" algn="bl" rotWithShape="0"/>
                </a:effectLst>
                <a:latin typeface="Bloody" pitchFamily="2" charset="0"/>
              </a:rPr>
              <a:t>Lamb</a:t>
            </a:r>
            <a:endParaRPr lang="en-US" b="1" dirty="0">
              <a:ln w="1905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60000" endA="900" endPos="60000" dist="29997" dir="5400000" sy="-100000" algn="bl" rotWithShape="0"/>
              </a:effectLst>
              <a:latin typeface="Blood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3581400" cy="597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ndara" panose="020E0502030303020204" pitchFamily="34" charset="0"/>
              </a:rPr>
              <a:t>Worthy Is The</a:t>
            </a:r>
            <a:endParaRPr lang="en-US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25908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ven\AppData\Local\Microsoft\Windows\Temporary Internet Files\Content.IE5\87A4QYQI\lamb-1398938003ZM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29515" r="26402" b="29618"/>
          <a:stretch/>
        </p:blipFill>
        <p:spPr bwMode="auto">
          <a:xfrm>
            <a:off x="5943600" y="5269831"/>
            <a:ext cx="3156284" cy="1588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5791200" cy="3209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"And I looked, and behold, in the midst of the throne and of the four living creatures, and in the midst of the elders, stood a Lamb </a:t>
            </a:r>
            <a:r>
              <a:rPr lang="en-US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Arial"/>
              </a:rPr>
              <a:t>as though it had been slain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, having seven horns and seven eyes, which are the seven Spirits of God sent out into all the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earth" (Rev.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5:6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)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5638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0">
                  <a:solidFill>
                    <a:srgbClr val="FFFFFF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29997" dir="5400000" sy="-100000" algn="bl" rotWithShape="0"/>
                </a:effectLst>
                <a:latin typeface="Bloody" pitchFamily="2" charset="0"/>
              </a:rPr>
              <a:t>Lamb</a:t>
            </a:r>
            <a:endParaRPr lang="en-US" b="1" dirty="0">
              <a:ln w="19050">
                <a:solidFill>
                  <a:srgbClr val="FFFFFF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60000" endA="900" endPos="60000" dist="29997" dir="5400000" sy="-100000" algn="bl" rotWithShape="0"/>
              </a:effectLst>
              <a:latin typeface="Blood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"/>
            <a:ext cx="3581400" cy="597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ndara" panose="020E0502030303020204" pitchFamily="34" charset="0"/>
              </a:rPr>
              <a:t>Worthy Is The</a:t>
            </a:r>
            <a:endParaRPr lang="en-US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03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5791200" cy="3209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"And I looked, and behold, in the midst of the throne and of the four living creatures, and in the midst of the elders, </a:t>
            </a:r>
            <a:r>
              <a:rPr lang="en-US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Arial"/>
              </a:rPr>
              <a:t>stood</a:t>
            </a:r>
            <a:r>
              <a:rPr lang="en-US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a Lamb as though it had been slain, having seven horns and seven eyes, which are the seven Spirits of God sent out into all the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earth" (Rev.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5:6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)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5638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0">
                  <a:solidFill>
                    <a:srgbClr val="FFFFFF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29997" dir="5400000" sy="-100000" algn="bl" rotWithShape="0"/>
                </a:effectLst>
                <a:latin typeface="Bloody" pitchFamily="2" charset="0"/>
              </a:rPr>
              <a:t>Lamb</a:t>
            </a:r>
            <a:endParaRPr lang="en-US" b="1" dirty="0">
              <a:ln w="19050">
                <a:solidFill>
                  <a:srgbClr val="FFFFFF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60000" endA="900" endPos="60000" dist="29997" dir="5400000" sy="-100000" algn="bl" rotWithShape="0"/>
              </a:effectLst>
              <a:latin typeface="Bloody" pitchFamily="2" charset="0"/>
            </a:endParaRPr>
          </a:p>
        </p:txBody>
      </p:sp>
      <p:pic>
        <p:nvPicPr>
          <p:cNvPr id="6146" name="Picture 2" descr="C:\Users\Steven\AppData\Local\Microsoft\Windows\Temporary Internet Files\Content.IE5\87A4QYQI\4576480962_bd6269d1fc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37547"/>
            <a:ext cx="2590800" cy="172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304800"/>
            <a:ext cx="3581400" cy="597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ndara" panose="020E0502030303020204" pitchFamily="34" charset="0"/>
              </a:rPr>
              <a:t>Worthy Is The</a:t>
            </a:r>
            <a:endParaRPr lang="en-US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5791200" cy="3657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" He was taken from prison and from judgment, And who will declare His generation? For He was cut off from the land of the living; </a:t>
            </a:r>
            <a:r>
              <a:rPr lang="en-US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ndara" panose="020E0502030303020204" pitchFamily="34" charset="0"/>
                <a:ea typeface="+mn-ea"/>
                <a:cs typeface="Arial"/>
              </a:rPr>
              <a:t>For the transgressions of My people He was </a:t>
            </a:r>
            <a:r>
              <a:rPr lang="en-US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ndara" panose="020E0502030303020204" pitchFamily="34" charset="0"/>
                <a:ea typeface="+mn-ea"/>
                <a:cs typeface="Arial"/>
              </a:rPr>
              <a:t>stricken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/>
              </a:rPr>
              <a:t>" (Isaiah 53:8)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5638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0">
                  <a:solidFill>
                    <a:srgbClr val="FFFFFF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29997" dir="5400000" sy="-100000" algn="bl" rotWithShape="0"/>
                </a:effectLst>
                <a:latin typeface="Bloody" pitchFamily="2" charset="0"/>
              </a:rPr>
              <a:t>Lamb</a:t>
            </a:r>
            <a:endParaRPr lang="en-US" b="1" dirty="0">
              <a:ln w="19050">
                <a:solidFill>
                  <a:srgbClr val="FFFFFF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60000" endA="900" endPos="60000" dist="29997" dir="5400000" sy="-100000" algn="bl" rotWithShape="0"/>
              </a:effectLst>
              <a:latin typeface="Blood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4800"/>
            <a:ext cx="3581400" cy="597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ndara" panose="020E0502030303020204" pitchFamily="34" charset="0"/>
              </a:rPr>
              <a:t>Worthy Is The</a:t>
            </a:r>
            <a:endParaRPr lang="en-US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43497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Will You </a:t>
            </a:r>
            <a:r>
              <a:rPr lang="en-US" sz="6000" kern="0" spc="-15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COMMIT</a:t>
            </a:r>
            <a:r>
              <a:rPr lang="en-US" sz="6000" kern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Your Life To The </a:t>
            </a:r>
            <a:r>
              <a:rPr lang="en-US" sz="7200" kern="0" spc="-15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LAMB</a:t>
            </a:r>
            <a:r>
              <a:rPr lang="en-US" sz="7200" kern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effectLst>
                  <a:glow rad="50800">
                    <a:srgbClr val="CC33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That Was Slain?</a:t>
            </a:r>
            <a:endParaRPr lang="en-US" kern="0" dirty="0">
              <a:solidFill>
                <a:schemeClr val="bg1"/>
              </a:solidFill>
              <a:effectLst>
                <a:glow rad="50800">
                  <a:srgbClr val="CC3300">
                    <a:alpha val="60000"/>
                  </a:srgb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4419601"/>
            <a:ext cx="9144000" cy="2438400"/>
          </a:xfrm>
          <a:prstGeom prst="rect">
            <a:avLst/>
          </a:prstGeom>
          <a:gradFill>
            <a:gsLst>
              <a:gs pos="15000">
                <a:schemeClr val="tx1"/>
              </a:gs>
              <a:gs pos="50000">
                <a:schemeClr val="tx1">
                  <a:lumMod val="50000"/>
                  <a:lumOff val="50000"/>
                </a:schemeClr>
              </a:gs>
              <a:gs pos="90000">
                <a:schemeClr val="tx1"/>
              </a:gs>
            </a:gsLst>
            <a:lin ang="2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35031"/>
            <a:ext cx="4114800" cy="2246769"/>
          </a:xfrm>
          <a:prstGeom prst="rect">
            <a:avLst/>
          </a:prstGeom>
          <a:gradFill>
            <a:gsLst>
              <a:gs pos="15000">
                <a:srgbClr val="C00000"/>
              </a:gs>
              <a:gs pos="50000">
                <a:schemeClr val="tx1"/>
              </a:gs>
              <a:gs pos="90000">
                <a:srgbClr val="C00000"/>
              </a:gs>
            </a:gsLst>
            <a:lin ang="2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“For </a:t>
            </a:r>
            <a:r>
              <a:rPr lang="en-US" sz="2800" dirty="0">
                <a:solidFill>
                  <a:schemeClr val="bg1"/>
                </a:solidFill>
              </a:rPr>
              <a:t>this is My blood of the new covenant, which is shed for many </a:t>
            </a:r>
            <a:r>
              <a:rPr lang="en-US" sz="2800" b="1" dirty="0">
                <a:solidFill>
                  <a:schemeClr val="bg1"/>
                </a:solidFill>
              </a:rPr>
              <a:t>for the remission of </a:t>
            </a:r>
            <a:r>
              <a:rPr lang="en-US" sz="2800" b="1" dirty="0" smtClean="0">
                <a:solidFill>
                  <a:schemeClr val="bg1"/>
                </a:solidFill>
              </a:rPr>
              <a:t>sins</a:t>
            </a:r>
            <a:r>
              <a:rPr lang="en-US" sz="2800" dirty="0" smtClean="0">
                <a:solidFill>
                  <a:schemeClr val="bg1"/>
                </a:solidFill>
              </a:rPr>
              <a:t>”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(Matt. 26:28)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535031"/>
            <a:ext cx="4114800" cy="2246769"/>
          </a:xfrm>
          <a:prstGeom prst="rect">
            <a:avLst/>
          </a:prstGeom>
          <a:gradFill>
            <a:gsLst>
              <a:gs pos="15000">
                <a:schemeClr val="accent2">
                  <a:lumMod val="75000"/>
                </a:schemeClr>
              </a:gs>
              <a:gs pos="50000">
                <a:schemeClr val="tx1"/>
              </a:gs>
              <a:gs pos="90000">
                <a:schemeClr val="accent6">
                  <a:lumMod val="75000"/>
                </a:schemeClr>
              </a:gs>
            </a:gsLst>
            <a:lin ang="2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“Repent</a:t>
            </a:r>
            <a:r>
              <a:rPr lang="en-US" sz="2800" dirty="0">
                <a:solidFill>
                  <a:schemeClr val="bg1"/>
                </a:solidFill>
              </a:rPr>
              <a:t>, and let every one of you be baptized in the name of Jesus Christ </a:t>
            </a:r>
            <a:r>
              <a:rPr lang="en-US" sz="2800" b="1" dirty="0">
                <a:solidFill>
                  <a:schemeClr val="bg1"/>
                </a:solidFill>
              </a:rPr>
              <a:t>for the remission of </a:t>
            </a:r>
            <a:r>
              <a:rPr lang="en-US" sz="2800" b="1" dirty="0" smtClean="0">
                <a:solidFill>
                  <a:schemeClr val="bg1"/>
                </a:solidFill>
              </a:rPr>
              <a:t>sins</a:t>
            </a:r>
            <a:r>
              <a:rPr lang="en-US" sz="2800" dirty="0" smtClean="0">
                <a:solidFill>
                  <a:schemeClr val="bg1"/>
                </a:solidFill>
              </a:rPr>
              <a:t>…” (Acts 2:38)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7424</TotalTime>
  <Words>484</Words>
  <Application>Microsoft Office PowerPoint</Application>
  <PresentationFormat>On-screen Show (4:3)</PresentationFormat>
  <Paragraphs>36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Bloody</vt:lpstr>
      <vt:lpstr>Berlin Sans FB Demi</vt:lpstr>
      <vt:lpstr>Corbel</vt:lpstr>
      <vt:lpstr>MS PGothic</vt:lpstr>
      <vt:lpstr>Berlin Sans FB</vt:lpstr>
      <vt:lpstr>Wingdings</vt:lpstr>
      <vt:lpstr>Candara</vt:lpstr>
      <vt:lpstr>Calibri</vt:lpstr>
      <vt:lpstr>Consolas</vt:lpstr>
      <vt:lpstr>Chalkboard 16x9</vt:lpstr>
      <vt:lpstr>1_Custom Design</vt:lpstr>
      <vt:lpstr>1_Default Design</vt:lpstr>
      <vt:lpstr>Default Design</vt:lpstr>
      <vt:lpstr>PowerPoint Presentation</vt:lpstr>
      <vt:lpstr>Transfer Of Our Sins?</vt:lpstr>
      <vt:lpstr>Transfer Of Our Sins?</vt:lpstr>
      <vt:lpstr>LAMB of GOD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JESUS BECOME OUR SIN SUBSTITUTE?</dc:title>
  <dc:creator>Steven J. Wallace</dc:creator>
  <cp:lastModifiedBy>Steven J. Wallace</cp:lastModifiedBy>
  <cp:revision>46</cp:revision>
  <dcterms:created xsi:type="dcterms:W3CDTF">2014-10-09T19:55:02Z</dcterms:created>
  <dcterms:modified xsi:type="dcterms:W3CDTF">2015-01-17T00:26:49Z</dcterms:modified>
</cp:coreProperties>
</file>